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0_3A182DA6.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sldIdLst>
    <p:sldId id="256" r:id="rId6"/>
    <p:sldId id="257" r:id="rId7"/>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3939C2-31E1-A6C1-A673-81D7EF66C934}" name="Ross Trepleton" initials="RT" userId="S::Ross.Trepleton@the-mtc.org::ac02bc1b-061b-4f71-924b-419b7812a89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3A5A6"/>
    <a:srgbClr val="404040"/>
    <a:srgbClr val="3183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5"/>
    <p:restoredTop sz="94635"/>
  </p:normalViewPr>
  <p:slideViewPr>
    <p:cSldViewPr snapToGrid="0" snapToObjects="1">
      <p:cViewPr varScale="1">
        <p:scale>
          <a:sx n="113" d="100"/>
          <a:sy n="113" d="100"/>
        </p:scale>
        <p:origin x="420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comments/modernComment_100_3A182DA6.xml><?xml version="1.0" encoding="utf-8"?>
<p188:cmLst xmlns:a="http://schemas.openxmlformats.org/drawingml/2006/main" xmlns:r="http://schemas.openxmlformats.org/officeDocument/2006/relationships" xmlns:p188="http://schemas.microsoft.com/office/powerpoint/2018/8/main">
  <p188:cm id="{E677E8B4-B0D8-4DC1-8EB5-33E984E86DF7}" authorId="{873939C2-31E1-A6C1-A673-81D7EF66C934}" created="2023-06-05T14:24:14.526">
    <ac:txMkLst xmlns:ac="http://schemas.microsoft.com/office/drawing/2013/main/command">
      <pc:docMk xmlns:pc="http://schemas.microsoft.com/office/powerpoint/2013/main/command"/>
      <pc:sldMk xmlns:pc="http://schemas.microsoft.com/office/powerpoint/2013/main/command" cId="974663078" sldId="256"/>
      <ac:spMk id="32" creationId="{39823E0A-0E24-8443-A5CD-D85969040B0C}"/>
      <ac:txMk cp="233">
        <ac:context len="558" hash="924080617"/>
      </ac:txMk>
    </ac:txMkLst>
    <p188:pos x="816086" y="1281325"/>
    <p188:txBody>
      <a:bodyPr/>
      <a:lstStyle/>
      <a:p>
        <a:r>
          <a:rPr lang="en-GB"/>
          <a:t>In previous work the member developed this technique using sub-scale trials. To enable industrial uptake the member now needed to demonstrate the technique at an industrial scale. The member approached the MTC to support the development of a full scale demonstrator and to prove out the feasibility work already undertaken. </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18126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E28E3B-3119-E54C-8865-7FF3C05A60A7}"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177225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E28E3B-3119-E54C-8865-7FF3C05A60A7}"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368618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E28E3B-3119-E54C-8865-7FF3C05A60A7}"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356319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E28E3B-3119-E54C-8865-7FF3C05A60A7}"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418416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E28E3B-3119-E54C-8865-7FF3C05A60A7}"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2484083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E28E3B-3119-E54C-8865-7FF3C05A60A7}" type="datetimeFigureOut">
              <a:rPr lang="en-US" smtClean="0"/>
              <a:t>6/14/2023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396150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E28E3B-3119-E54C-8865-7FF3C05A60A7}" type="datetimeFigureOut">
              <a:rPr lang="en-US" smtClean="0"/>
              <a:t>6/14/2023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246950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28E3B-3119-E54C-8865-7FF3C05A60A7}" type="datetimeFigureOut">
              <a:rPr lang="en-US" smtClean="0"/>
              <a:t>6/14/2023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815711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BE28E3B-3119-E54C-8865-7FF3C05A60A7}"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64427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BE28E3B-3119-E54C-8865-7FF3C05A60A7}"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162053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7" name="MSIPCMContentMarking" descr="{&quot;HashCode&quot;:-1092412368,&quot;Placement&quot;:&quot;Header&quot;,&quot;Top&quot;:0.0,&quot;Left&quot;:170.658661,&quot;SlideWidth&quot;:540,&quot;SlideHeight&quot;:780}">
            <a:extLst>
              <a:ext uri="{FF2B5EF4-FFF2-40B4-BE49-F238E27FC236}">
                <a16:creationId xmlns:a16="http://schemas.microsoft.com/office/drawing/2014/main" id="{22DE2E56-51E5-8DB4-1EF0-4E03CE883EEF}"/>
              </a:ext>
            </a:extLst>
          </p:cNvPr>
          <p:cNvSpPr txBox="1"/>
          <p:nvPr userDrawn="1"/>
        </p:nvSpPr>
        <p:spPr>
          <a:xfrm>
            <a:off x="2167365" y="54228"/>
            <a:ext cx="2523271" cy="153888"/>
          </a:xfrm>
          <a:prstGeom prst="rect">
            <a:avLst/>
          </a:prstGeom>
          <a:noFill/>
        </p:spPr>
        <p:txBody>
          <a:bodyPr vert="horz" wrap="square" lIns="0" tIns="0" rIns="0" bIns="0" rtlCol="0" anchor="ctr" anchorCtr="1">
            <a:spAutoFit/>
          </a:bodyPr>
          <a:lstStyle/>
          <a:p>
            <a:pPr algn="ctr">
              <a:spcBef>
                <a:spcPts val="0"/>
              </a:spcBef>
              <a:spcAft>
                <a:spcPts val="0"/>
              </a:spcAft>
            </a:pPr>
            <a:endParaRPr lang="en-GB" sz="1000">
              <a:solidFill>
                <a:srgbClr val="000000"/>
              </a:solidFill>
              <a:latin typeface="Calibri" panose="020F0502020204030204" pitchFamily="34" charset="0"/>
            </a:endParaRPr>
          </a:p>
        </p:txBody>
      </p:sp>
      <p:sp>
        <p:nvSpPr>
          <p:cNvPr id="8" name="MSIPCMContentMarking" descr="{&quot;HashCode&quot;:-1092412368,&quot;Placement&quot;:&quot;Header&quot;,&quot;Top&quot;:0.0,&quot;Left&quot;:170.658661,&quot;SlideWidth&quot;:540,&quot;SlideHeight&quot;:780}">
            <a:extLst>
              <a:ext uri="{FF2B5EF4-FFF2-40B4-BE49-F238E27FC236}">
                <a16:creationId xmlns:a16="http://schemas.microsoft.com/office/drawing/2014/main" id="{026A70C3-C76B-BFE7-BBE5-3E6B0B91354A}"/>
              </a:ext>
            </a:extLst>
          </p:cNvPr>
          <p:cNvSpPr txBox="1"/>
          <p:nvPr userDrawn="1"/>
        </p:nvSpPr>
        <p:spPr>
          <a:xfrm>
            <a:off x="2167365" y="0"/>
            <a:ext cx="2523271"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MTC – Private – Commercial in Confidence</a:t>
            </a:r>
          </a:p>
        </p:txBody>
      </p:sp>
    </p:spTree>
    <p:extLst>
      <p:ext uri="{BB962C8B-B14F-4D97-AF65-F5344CB8AC3E}">
        <p14:creationId xmlns:p14="http://schemas.microsoft.com/office/powerpoint/2010/main" val="257401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microsoft.com/office/2018/10/relationships/comments" Target="../comments/modernComment_100_3A182DA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C8C3DC-7B44-0E4F-92B7-6ABFE4718B69}"/>
              </a:ext>
            </a:extLst>
          </p:cNvPr>
          <p:cNvSpPr/>
          <p:nvPr/>
        </p:nvSpPr>
        <p:spPr>
          <a:xfrm>
            <a:off x="-2060" y="0"/>
            <a:ext cx="6858000" cy="1614616"/>
          </a:xfrm>
          <a:prstGeom prst="rect">
            <a:avLst/>
          </a:prstGeom>
          <a:gradFill>
            <a:gsLst>
              <a:gs pos="0">
                <a:srgbClr val="318390"/>
              </a:gs>
              <a:gs pos="100000">
                <a:srgbClr val="23A5A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D7D7BA-A48D-984B-96BB-80386953E7A4}"/>
              </a:ext>
            </a:extLst>
          </p:cNvPr>
          <p:cNvSpPr/>
          <p:nvPr/>
        </p:nvSpPr>
        <p:spPr>
          <a:xfrm>
            <a:off x="0" y="9555892"/>
            <a:ext cx="6858000" cy="347815"/>
          </a:xfrm>
          <a:prstGeom prst="rect">
            <a:avLst/>
          </a:prstGeom>
          <a:gradFill>
            <a:gsLst>
              <a:gs pos="0">
                <a:srgbClr val="318390"/>
              </a:gs>
              <a:gs pos="100000">
                <a:srgbClr val="23A5A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DF8DCC7-7A7C-EE4D-9C5D-4301D5EA2431}"/>
              </a:ext>
            </a:extLst>
          </p:cNvPr>
          <p:cNvCxnSpPr/>
          <p:nvPr/>
        </p:nvCxnSpPr>
        <p:spPr>
          <a:xfrm>
            <a:off x="313038" y="749643"/>
            <a:ext cx="622780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57D43A5-E2BB-4B47-9D72-C4D7A1CC9D86}"/>
              </a:ext>
            </a:extLst>
          </p:cNvPr>
          <p:cNvCxnSpPr/>
          <p:nvPr/>
        </p:nvCxnSpPr>
        <p:spPr>
          <a:xfrm>
            <a:off x="1746422" y="280086"/>
            <a:ext cx="0" cy="2473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3241435-53DA-2E41-9059-79E643121A6C}"/>
              </a:ext>
            </a:extLst>
          </p:cNvPr>
          <p:cNvPicPr>
            <a:picLocks noChangeAspect="1"/>
          </p:cNvPicPr>
          <p:nvPr/>
        </p:nvPicPr>
        <p:blipFill>
          <a:blip r:embed="rId3">
            <a:alphaModFix amt="75000"/>
          </a:blip>
          <a:stretch>
            <a:fillRect/>
          </a:stretch>
        </p:blipFill>
        <p:spPr>
          <a:xfrm>
            <a:off x="155251" y="5521649"/>
            <a:ext cx="482600" cy="355600"/>
          </a:xfrm>
          <a:prstGeom prst="rect">
            <a:avLst/>
          </a:prstGeom>
        </p:spPr>
      </p:pic>
      <p:pic>
        <p:nvPicPr>
          <p:cNvPr id="17" name="Picture 16">
            <a:extLst>
              <a:ext uri="{FF2B5EF4-FFF2-40B4-BE49-F238E27FC236}">
                <a16:creationId xmlns:a16="http://schemas.microsoft.com/office/drawing/2014/main" id="{CE0A08FD-FE15-4945-A622-97269D445023}"/>
              </a:ext>
            </a:extLst>
          </p:cNvPr>
          <p:cNvPicPr>
            <a:picLocks noChangeAspect="1"/>
          </p:cNvPicPr>
          <p:nvPr/>
        </p:nvPicPr>
        <p:blipFill>
          <a:blip r:embed="rId4"/>
          <a:stretch>
            <a:fillRect/>
          </a:stretch>
        </p:blipFill>
        <p:spPr>
          <a:xfrm>
            <a:off x="5829643" y="245798"/>
            <a:ext cx="711200" cy="304800"/>
          </a:xfrm>
          <a:prstGeom prst="rect">
            <a:avLst/>
          </a:prstGeom>
        </p:spPr>
      </p:pic>
      <p:pic>
        <p:nvPicPr>
          <p:cNvPr id="19" name="Picture 18">
            <a:extLst>
              <a:ext uri="{FF2B5EF4-FFF2-40B4-BE49-F238E27FC236}">
                <a16:creationId xmlns:a16="http://schemas.microsoft.com/office/drawing/2014/main" id="{D33F8E50-B2CC-4641-ADF7-12359EA827F4}"/>
              </a:ext>
            </a:extLst>
          </p:cNvPr>
          <p:cNvPicPr>
            <a:picLocks noChangeAspect="1"/>
          </p:cNvPicPr>
          <p:nvPr/>
        </p:nvPicPr>
        <p:blipFill>
          <a:blip r:embed="rId5">
            <a:alphaModFix amt="75000"/>
          </a:blip>
          <a:stretch>
            <a:fillRect/>
          </a:stretch>
        </p:blipFill>
        <p:spPr>
          <a:xfrm>
            <a:off x="6405007" y="6312597"/>
            <a:ext cx="292100" cy="215900"/>
          </a:xfrm>
          <a:prstGeom prst="rect">
            <a:avLst/>
          </a:prstGeom>
        </p:spPr>
      </p:pic>
      <p:sp>
        <p:nvSpPr>
          <p:cNvPr id="20" name="TextBox 19">
            <a:extLst>
              <a:ext uri="{FF2B5EF4-FFF2-40B4-BE49-F238E27FC236}">
                <a16:creationId xmlns:a16="http://schemas.microsoft.com/office/drawing/2014/main" id="{B6794DDF-0B56-9646-995F-9EFB0D05973F}"/>
              </a:ext>
            </a:extLst>
          </p:cNvPr>
          <p:cNvSpPr txBox="1"/>
          <p:nvPr/>
        </p:nvSpPr>
        <p:spPr>
          <a:xfrm>
            <a:off x="241662" y="200991"/>
            <a:ext cx="1143000" cy="230832"/>
          </a:xfrm>
          <a:prstGeom prst="rect">
            <a:avLst/>
          </a:prstGeom>
          <a:noFill/>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Market Sector:</a:t>
            </a:r>
          </a:p>
        </p:txBody>
      </p:sp>
      <p:sp>
        <p:nvSpPr>
          <p:cNvPr id="21" name="TextBox 20">
            <a:extLst>
              <a:ext uri="{FF2B5EF4-FFF2-40B4-BE49-F238E27FC236}">
                <a16:creationId xmlns:a16="http://schemas.microsoft.com/office/drawing/2014/main" id="{0D60FCF8-4268-FF4D-9D25-0AAFCF4F0A71}"/>
              </a:ext>
            </a:extLst>
          </p:cNvPr>
          <p:cNvSpPr txBox="1"/>
          <p:nvPr/>
        </p:nvSpPr>
        <p:spPr>
          <a:xfrm>
            <a:off x="241662" y="370808"/>
            <a:ext cx="1405906" cy="230832"/>
          </a:xfrm>
          <a:prstGeom prst="rect">
            <a:avLst/>
          </a:prstGeom>
          <a:noFill/>
        </p:spPr>
        <p:txBody>
          <a:bodyPr wrap="square" rtlCol="0">
            <a:spAutoFit/>
          </a:bodyPr>
          <a:lstStyle/>
          <a:p>
            <a:r>
              <a:rPr lang="en-US" sz="900" b="1" dirty="0">
                <a:solidFill>
                  <a:schemeClr val="bg1"/>
                </a:solidFill>
                <a:latin typeface="Arial" panose="020B0604020202020204" pitchFamily="34" charset="0"/>
                <a:cs typeface="Arial" panose="020B0604020202020204" pitchFamily="34" charset="0"/>
              </a:rPr>
              <a:t>BUILT ENVIRONMENT</a:t>
            </a:r>
          </a:p>
        </p:txBody>
      </p:sp>
      <p:sp>
        <p:nvSpPr>
          <p:cNvPr id="22" name="TextBox 21">
            <a:extLst>
              <a:ext uri="{FF2B5EF4-FFF2-40B4-BE49-F238E27FC236}">
                <a16:creationId xmlns:a16="http://schemas.microsoft.com/office/drawing/2014/main" id="{CB97E60D-4191-D04E-A3DF-C4CAB7B43EE4}"/>
              </a:ext>
            </a:extLst>
          </p:cNvPr>
          <p:cNvSpPr txBox="1"/>
          <p:nvPr/>
        </p:nvSpPr>
        <p:spPr>
          <a:xfrm>
            <a:off x="1907177" y="200991"/>
            <a:ext cx="1234440" cy="230832"/>
          </a:xfrm>
          <a:prstGeom prst="rect">
            <a:avLst/>
          </a:prstGeom>
          <a:noFill/>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Technology Theme:</a:t>
            </a:r>
          </a:p>
        </p:txBody>
      </p:sp>
      <p:sp>
        <p:nvSpPr>
          <p:cNvPr id="23" name="TextBox 22">
            <a:extLst>
              <a:ext uri="{FF2B5EF4-FFF2-40B4-BE49-F238E27FC236}">
                <a16:creationId xmlns:a16="http://schemas.microsoft.com/office/drawing/2014/main" id="{63429652-38E2-0642-BD60-6BE9ACA3D218}"/>
              </a:ext>
            </a:extLst>
          </p:cNvPr>
          <p:cNvSpPr txBox="1"/>
          <p:nvPr/>
        </p:nvSpPr>
        <p:spPr>
          <a:xfrm>
            <a:off x="1907176" y="370808"/>
            <a:ext cx="3560705" cy="230832"/>
          </a:xfrm>
          <a:prstGeom prst="rect">
            <a:avLst/>
          </a:prstGeom>
          <a:noFill/>
        </p:spPr>
        <p:txBody>
          <a:bodyPr wrap="square" rtlCol="0">
            <a:spAutoFit/>
          </a:bodyPr>
          <a:lstStyle/>
          <a:p>
            <a:r>
              <a:rPr lang="en-US" sz="900" b="1" dirty="0">
                <a:solidFill>
                  <a:schemeClr val="bg1"/>
                </a:solidFill>
                <a:latin typeface="Arial" panose="020B0604020202020204" pitchFamily="34" charset="0"/>
                <a:cs typeface="Arial" panose="020B0604020202020204" pitchFamily="34" charset="0"/>
              </a:rPr>
              <a:t>LASER PROCESSING</a:t>
            </a:r>
          </a:p>
        </p:txBody>
      </p:sp>
      <p:sp>
        <p:nvSpPr>
          <p:cNvPr id="24" name="TextBox 23">
            <a:extLst>
              <a:ext uri="{FF2B5EF4-FFF2-40B4-BE49-F238E27FC236}">
                <a16:creationId xmlns:a16="http://schemas.microsoft.com/office/drawing/2014/main" id="{48B2C9F0-E024-FF46-971F-5B0945E92C6A}"/>
              </a:ext>
            </a:extLst>
          </p:cNvPr>
          <p:cNvSpPr txBox="1"/>
          <p:nvPr/>
        </p:nvSpPr>
        <p:spPr>
          <a:xfrm>
            <a:off x="241661" y="919460"/>
            <a:ext cx="6299181" cy="307777"/>
          </a:xfrm>
          <a:prstGeom prst="rect">
            <a:avLst/>
          </a:prstGeom>
          <a:no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DEMONSTRATING HIGH SPEED WELDING FOR LARGE PARTS</a:t>
            </a:r>
          </a:p>
        </p:txBody>
      </p:sp>
      <p:sp>
        <p:nvSpPr>
          <p:cNvPr id="25" name="TextBox 24">
            <a:extLst>
              <a:ext uri="{FF2B5EF4-FFF2-40B4-BE49-F238E27FC236}">
                <a16:creationId xmlns:a16="http://schemas.microsoft.com/office/drawing/2014/main" id="{F7BF89AD-782E-FA48-B553-65379B6BBC42}"/>
              </a:ext>
            </a:extLst>
          </p:cNvPr>
          <p:cNvSpPr txBox="1"/>
          <p:nvPr/>
        </p:nvSpPr>
        <p:spPr>
          <a:xfrm>
            <a:off x="241662" y="1154591"/>
            <a:ext cx="5991498"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APPLICATION OF A HYBRID LASER ARC WELDING PROCESS</a:t>
            </a:r>
          </a:p>
        </p:txBody>
      </p:sp>
      <p:sp>
        <p:nvSpPr>
          <p:cNvPr id="26" name="TextBox 25">
            <a:extLst>
              <a:ext uri="{FF2B5EF4-FFF2-40B4-BE49-F238E27FC236}">
                <a16:creationId xmlns:a16="http://schemas.microsoft.com/office/drawing/2014/main" id="{B43F968C-9A80-9D47-AD1B-7FE140DAC1A9}"/>
              </a:ext>
            </a:extLst>
          </p:cNvPr>
          <p:cNvSpPr txBox="1"/>
          <p:nvPr/>
        </p:nvSpPr>
        <p:spPr>
          <a:xfrm>
            <a:off x="241661" y="4157437"/>
            <a:ext cx="6163345" cy="307777"/>
          </a:xfrm>
          <a:prstGeom prst="rect">
            <a:avLst/>
          </a:prstGeom>
          <a:noFill/>
        </p:spPr>
        <p:txBody>
          <a:bodyPr wrap="square" rtlCol="0">
            <a:spAutoFit/>
          </a:bodyPr>
          <a:lstStyle/>
          <a:p>
            <a:r>
              <a:rPr lang="en-GB" sz="1400" b="1" dirty="0">
                <a:solidFill>
                  <a:srgbClr val="23A5A6"/>
                </a:solidFill>
                <a:latin typeface="Arial" panose="020B0604020202020204" pitchFamily="34" charset="0"/>
                <a:cs typeface="Arial" panose="020B0604020202020204" pitchFamily="34" charset="0"/>
              </a:rPr>
              <a:t>DEMONSTRATING HYBRID LASER ARC WELDING (HLAW)</a:t>
            </a:r>
          </a:p>
        </p:txBody>
      </p:sp>
      <p:sp>
        <p:nvSpPr>
          <p:cNvPr id="27" name="TextBox 26">
            <a:extLst>
              <a:ext uri="{FF2B5EF4-FFF2-40B4-BE49-F238E27FC236}">
                <a16:creationId xmlns:a16="http://schemas.microsoft.com/office/drawing/2014/main" id="{B06EFAEF-45A4-FC42-B81C-C599C2A7418D}"/>
              </a:ext>
            </a:extLst>
          </p:cNvPr>
          <p:cNvSpPr txBox="1"/>
          <p:nvPr/>
        </p:nvSpPr>
        <p:spPr>
          <a:xfrm>
            <a:off x="154205" y="4492213"/>
            <a:ext cx="6542902" cy="830997"/>
          </a:xfrm>
          <a:prstGeom prst="rect">
            <a:avLst/>
          </a:prstGeom>
          <a:noFill/>
        </p:spPr>
        <p:txBody>
          <a:bodyPr wrap="square" rtlCol="0">
            <a:spAutoFit/>
          </a:bodyPr>
          <a:lstStyle/>
          <a:p>
            <a:r>
              <a:rPr lang="en-GB" sz="1200" dirty="0">
                <a:solidFill>
                  <a:srgbClr val="404040"/>
                </a:solidFill>
                <a:latin typeface="Arial" panose="020B0604020202020204" pitchFamily="34" charset="0"/>
                <a:cs typeface="Arial" panose="020B0604020202020204" pitchFamily="34" charset="0"/>
              </a:rPr>
              <a:t>The MTC has demonstrated an automated hybrid welding technique on a four metre part that realises the high speed and low distortion properties of laser welding whilst being able to bridge a large air gap between plates. This opens up new applications for laser welding in sectors such as construction and automotive.</a:t>
            </a:r>
          </a:p>
        </p:txBody>
      </p:sp>
      <p:sp>
        <p:nvSpPr>
          <p:cNvPr id="29" name="TextBox 28">
            <a:extLst>
              <a:ext uri="{FF2B5EF4-FFF2-40B4-BE49-F238E27FC236}">
                <a16:creationId xmlns:a16="http://schemas.microsoft.com/office/drawing/2014/main" id="{D4FB24F9-1ADD-A443-B38D-EB4DC7654DF8}"/>
              </a:ext>
            </a:extLst>
          </p:cNvPr>
          <p:cNvSpPr txBox="1"/>
          <p:nvPr/>
        </p:nvSpPr>
        <p:spPr>
          <a:xfrm>
            <a:off x="637851" y="6231516"/>
            <a:ext cx="5767155" cy="230832"/>
          </a:xfrm>
          <a:prstGeom prst="rect">
            <a:avLst/>
          </a:prstGeom>
          <a:noFill/>
        </p:spPr>
        <p:txBody>
          <a:bodyPr wrap="square" rtlCol="0">
            <a:spAutoFit/>
          </a:bodyPr>
          <a:lstStyle/>
          <a:p>
            <a:r>
              <a:rPr lang="en-GB" sz="900" b="1" dirty="0">
                <a:solidFill>
                  <a:schemeClr val="bg1"/>
                </a:solidFill>
                <a:latin typeface="Arial" panose="020B0604020202020204" pitchFamily="34" charset="0"/>
                <a:cs typeface="Arial" panose="020B0604020202020204" pitchFamily="34" charset="0"/>
              </a:rPr>
              <a:t>Mickey Crozier, Technology Manager for CMT</a:t>
            </a:r>
          </a:p>
        </p:txBody>
      </p:sp>
      <p:sp>
        <p:nvSpPr>
          <p:cNvPr id="30" name="TextBox 29">
            <a:extLst>
              <a:ext uri="{FF2B5EF4-FFF2-40B4-BE49-F238E27FC236}">
                <a16:creationId xmlns:a16="http://schemas.microsoft.com/office/drawing/2014/main" id="{A0F78944-3D3C-4A43-AE6C-AF898F64D1B4}"/>
              </a:ext>
            </a:extLst>
          </p:cNvPr>
          <p:cNvSpPr txBox="1"/>
          <p:nvPr/>
        </p:nvSpPr>
        <p:spPr>
          <a:xfrm>
            <a:off x="220856" y="6420547"/>
            <a:ext cx="1737362" cy="307777"/>
          </a:xfrm>
          <a:prstGeom prst="rect">
            <a:avLst/>
          </a:prstGeom>
          <a:noFill/>
        </p:spPr>
        <p:txBody>
          <a:bodyPr wrap="square" rtlCol="0">
            <a:spAutoFit/>
          </a:bodyPr>
          <a:lstStyle/>
          <a:p>
            <a:r>
              <a:rPr lang="en-GB" sz="1400" b="1" dirty="0">
                <a:solidFill>
                  <a:srgbClr val="23A5A6"/>
                </a:solidFill>
                <a:latin typeface="Arial" panose="020B0604020202020204" pitchFamily="34" charset="0"/>
                <a:cs typeface="Arial" panose="020B0604020202020204" pitchFamily="34" charset="0"/>
              </a:rPr>
              <a:t>THE CHALLENGE</a:t>
            </a:r>
          </a:p>
        </p:txBody>
      </p:sp>
      <p:sp>
        <p:nvSpPr>
          <p:cNvPr id="31" name="TextBox 30">
            <a:extLst>
              <a:ext uri="{FF2B5EF4-FFF2-40B4-BE49-F238E27FC236}">
                <a16:creationId xmlns:a16="http://schemas.microsoft.com/office/drawing/2014/main" id="{C6BF6D43-5A9C-FD4B-B50C-DBC4606B8A29}"/>
              </a:ext>
            </a:extLst>
          </p:cNvPr>
          <p:cNvSpPr txBox="1"/>
          <p:nvPr/>
        </p:nvSpPr>
        <p:spPr>
          <a:xfrm>
            <a:off x="3584489" y="6420546"/>
            <a:ext cx="1737362" cy="307777"/>
          </a:xfrm>
          <a:prstGeom prst="rect">
            <a:avLst/>
          </a:prstGeom>
          <a:noFill/>
        </p:spPr>
        <p:txBody>
          <a:bodyPr wrap="square" rtlCol="0">
            <a:spAutoFit/>
          </a:bodyPr>
          <a:lstStyle/>
          <a:p>
            <a:r>
              <a:rPr lang="en-GB" sz="1400" b="1" dirty="0">
                <a:solidFill>
                  <a:srgbClr val="23A5A6"/>
                </a:solidFill>
                <a:latin typeface="Arial" panose="020B0604020202020204" pitchFamily="34" charset="0"/>
                <a:cs typeface="Arial" panose="020B0604020202020204" pitchFamily="34" charset="0"/>
              </a:rPr>
              <a:t>MTC’S SOLUTION</a:t>
            </a:r>
          </a:p>
        </p:txBody>
      </p:sp>
      <p:sp>
        <p:nvSpPr>
          <p:cNvPr id="32" name="TextBox 31">
            <a:extLst>
              <a:ext uri="{FF2B5EF4-FFF2-40B4-BE49-F238E27FC236}">
                <a16:creationId xmlns:a16="http://schemas.microsoft.com/office/drawing/2014/main" id="{39823E0A-0E24-8443-A5CD-D85969040B0C}"/>
              </a:ext>
            </a:extLst>
          </p:cNvPr>
          <p:cNvSpPr txBox="1"/>
          <p:nvPr/>
        </p:nvSpPr>
        <p:spPr>
          <a:xfrm>
            <a:off x="211333" y="6870175"/>
            <a:ext cx="3269876" cy="2547364"/>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1000"/>
              </a:spcBef>
              <a:spcAft>
                <a:spcPts val="0"/>
              </a:spcAft>
              <a:buClrTx/>
              <a:buSzPct val="100000"/>
              <a:buFont typeface="Wingdings" panose="05000000000000000000" pitchFamily="2" charset="2"/>
              <a:buNone/>
              <a:tabLst/>
              <a:defRPr/>
            </a:pPr>
            <a:r>
              <a:rPr kumimoji="0" lang="en-GB" sz="1200" b="0" i="0" u="none" strike="noStrike" kern="1200" cap="none" spc="0" normalizeH="0" baseline="0" noProof="0" dirty="0">
                <a:ln>
                  <a:noFill/>
                </a:ln>
                <a:solidFill>
                  <a:srgbClr val="15162B"/>
                </a:solidFill>
                <a:effectLst/>
                <a:uLnTx/>
                <a:uFillTx/>
                <a:latin typeface="Arial" panose="020B0604020202020204" pitchFamily="34" charset="0"/>
                <a:ea typeface="+mn-ea"/>
                <a:cs typeface="Arial" panose="020B0604020202020204" pitchFamily="34" charset="0"/>
              </a:rPr>
              <a:t>One of MTC’s members </a:t>
            </a:r>
            <a:r>
              <a:rPr lang="en-GB" sz="1200" dirty="0">
                <a:solidFill>
                  <a:srgbClr val="15162B"/>
                </a:solidFill>
                <a:latin typeface="Arial" panose="020B0604020202020204" pitchFamily="34" charset="0"/>
                <a:cs typeface="Arial" panose="020B0604020202020204" pitchFamily="34" charset="0"/>
              </a:rPr>
              <a:t>had </a:t>
            </a:r>
            <a:r>
              <a:rPr kumimoji="0" lang="en-GB" sz="1200" b="0" i="0" u="none" strike="noStrike" kern="1200" cap="none" spc="0" normalizeH="0" baseline="0" noProof="0" dirty="0">
                <a:ln>
                  <a:noFill/>
                </a:ln>
                <a:solidFill>
                  <a:srgbClr val="15162B"/>
                </a:solidFill>
                <a:effectLst/>
                <a:uLnTx/>
                <a:uFillTx/>
                <a:latin typeface="Arial" panose="020B0604020202020204" pitchFamily="34" charset="0"/>
                <a:ea typeface="+mn-ea"/>
                <a:cs typeface="Arial" panose="020B0604020202020204" pitchFamily="34" charset="0"/>
              </a:rPr>
              <a:t>identified a gap in the UK market for the application of hybrid laser arc welding to replace and improve upon the current welding process for large-scale parts used in the yellow goods sector, among others. </a:t>
            </a:r>
          </a:p>
          <a:p>
            <a:pPr marL="0" marR="0" lvl="0" indent="0" algn="just" defTabSz="914400" rtl="0" eaLnBrk="1" fontAlgn="auto" latinLnBrk="0" hangingPunct="1">
              <a:lnSpc>
                <a:spcPct val="90000"/>
              </a:lnSpc>
              <a:spcBef>
                <a:spcPts val="1000"/>
              </a:spcBef>
              <a:spcAft>
                <a:spcPts val="0"/>
              </a:spcAft>
              <a:buClrTx/>
              <a:buSzPct val="100000"/>
              <a:buFont typeface="Wingdings" panose="05000000000000000000" pitchFamily="2" charset="2"/>
              <a:buNone/>
              <a:tabLst/>
              <a:defRPr/>
            </a:pPr>
            <a:r>
              <a:rPr kumimoji="0" lang="en-GB" sz="1200" b="0" i="0" u="none" strike="noStrike" kern="1200" cap="none" spc="0" normalizeH="0" baseline="0" noProof="0" dirty="0">
                <a:ln>
                  <a:noFill/>
                </a:ln>
                <a:solidFill>
                  <a:srgbClr val="15162B"/>
                </a:solidFill>
                <a:effectLst/>
                <a:uLnTx/>
                <a:uFillTx/>
                <a:latin typeface="Arial" panose="020B0604020202020204" pitchFamily="34" charset="0"/>
                <a:ea typeface="+mn-ea"/>
                <a:cs typeface="Arial" panose="020B0604020202020204" pitchFamily="34" charset="0"/>
              </a:rPr>
              <a:t>In previous work the member developed this technique using sub-scale trials. To enable industrial uptake the member now needed to demonstrate the technique at an industrial scale. The member approached the MTC to support the development of a full scale demonstrator and to prove out the feasibility work already undertaken. </a:t>
            </a:r>
          </a:p>
        </p:txBody>
      </p:sp>
      <p:sp>
        <p:nvSpPr>
          <p:cNvPr id="34" name="TextBox 33">
            <a:extLst>
              <a:ext uri="{FF2B5EF4-FFF2-40B4-BE49-F238E27FC236}">
                <a16:creationId xmlns:a16="http://schemas.microsoft.com/office/drawing/2014/main" id="{699D7EF6-6106-F440-9A2F-59FD6C6F2638}"/>
              </a:ext>
            </a:extLst>
          </p:cNvPr>
          <p:cNvSpPr txBox="1"/>
          <p:nvPr/>
        </p:nvSpPr>
        <p:spPr>
          <a:xfrm>
            <a:off x="3584489" y="6904846"/>
            <a:ext cx="3070711" cy="2580194"/>
          </a:xfrm>
          <a:prstGeom prst="rect">
            <a:avLst/>
          </a:prstGeom>
          <a:noFill/>
        </p:spPr>
        <p:txBody>
          <a:bodyPr wrap="square" rtlCol="0">
            <a:spAutoFit/>
          </a:bodyPr>
          <a:lstStyle/>
          <a:p>
            <a:pPr marL="171450" indent="-171450">
              <a:lnSpc>
                <a:spcPts val="1250"/>
              </a:lnSpc>
              <a:spcAft>
                <a:spcPts val="600"/>
              </a:spcAft>
              <a:buClr>
                <a:srgbClr val="23A5A6"/>
              </a:buClr>
              <a:buFont typeface="Wingdings" pitchFamily="2" charset="2"/>
              <a:buChar char="§"/>
            </a:pPr>
            <a:r>
              <a:rPr lang="en-GB" sz="1200" dirty="0">
                <a:solidFill>
                  <a:srgbClr val="15162B"/>
                </a:solidFill>
                <a:latin typeface="Arial" panose="020B0604020202020204" pitchFamily="34" charset="0"/>
                <a:cs typeface="Arial" panose="020B0604020202020204" pitchFamily="34" charset="0"/>
              </a:rPr>
              <a:t>The MTC modified an existing large-scale robotic laser cell to include two gas metal arc welding (GMAW) heads, as well as building custom fixturing to allow 6-axis manipulation of the arc torches around the laser focus.</a:t>
            </a:r>
          </a:p>
          <a:p>
            <a:pPr marL="171450" indent="-171450">
              <a:lnSpc>
                <a:spcPts val="1250"/>
              </a:lnSpc>
              <a:spcAft>
                <a:spcPts val="600"/>
              </a:spcAft>
              <a:buClr>
                <a:srgbClr val="23A5A6"/>
              </a:buClr>
              <a:buFont typeface="Wingdings" pitchFamily="2" charset="2"/>
              <a:buChar char="§"/>
            </a:pPr>
            <a:r>
              <a:rPr lang="en-GB" sz="1200" dirty="0">
                <a:solidFill>
                  <a:srgbClr val="15162B"/>
                </a:solidFill>
                <a:latin typeface="Arial" panose="020B0604020202020204" pitchFamily="34" charset="0"/>
                <a:cs typeface="Arial" panose="020B0604020202020204" pitchFamily="34" charset="0"/>
              </a:rPr>
              <a:t>Parameter development was conducted on a fillet joint on multiple thicknesses. Trials were undertaken from bead-on-plate welds to four metre long welds. </a:t>
            </a:r>
          </a:p>
          <a:p>
            <a:pPr marL="171450" indent="-171450">
              <a:lnSpc>
                <a:spcPts val="1250"/>
              </a:lnSpc>
              <a:spcAft>
                <a:spcPts val="600"/>
              </a:spcAft>
              <a:buClr>
                <a:srgbClr val="23A5A6"/>
              </a:buClr>
              <a:buFont typeface="Wingdings" pitchFamily="2" charset="2"/>
              <a:buChar char="§"/>
            </a:pPr>
            <a:r>
              <a:rPr lang="en-GB" sz="1200" dirty="0">
                <a:solidFill>
                  <a:srgbClr val="15162B"/>
                </a:solidFill>
                <a:latin typeface="Arial" panose="020B0604020202020204" pitchFamily="34" charset="0"/>
                <a:cs typeface="Arial" panose="020B0604020202020204" pitchFamily="34" charset="0"/>
              </a:rPr>
              <a:t>The welds were analysed against customer specifications through the use of blue light interferometry for distortion analysis.</a:t>
            </a:r>
          </a:p>
        </p:txBody>
      </p:sp>
      <p:sp>
        <p:nvSpPr>
          <p:cNvPr id="36" name="Rectangle 35">
            <a:extLst>
              <a:ext uri="{FF2B5EF4-FFF2-40B4-BE49-F238E27FC236}">
                <a16:creationId xmlns:a16="http://schemas.microsoft.com/office/drawing/2014/main" id="{3D4FE6D8-E741-454C-81AF-F2CDD566EA41}"/>
              </a:ext>
            </a:extLst>
          </p:cNvPr>
          <p:cNvSpPr/>
          <p:nvPr/>
        </p:nvSpPr>
        <p:spPr>
          <a:xfrm>
            <a:off x="0" y="1614616"/>
            <a:ext cx="6858000" cy="238129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3A5A6"/>
                </a:solidFill>
              </a:rPr>
              <a:t>Insert Picture</a:t>
            </a:r>
          </a:p>
          <a:p>
            <a:pPr algn="ctr"/>
            <a:r>
              <a:rPr lang="en-US" b="1" dirty="0">
                <a:solidFill>
                  <a:srgbClr val="23A5A6"/>
                </a:solidFill>
              </a:rPr>
              <a:t>(and supply original image file)</a:t>
            </a:r>
          </a:p>
        </p:txBody>
      </p:sp>
      <p:pic>
        <p:nvPicPr>
          <p:cNvPr id="3" name="Picture 2" descr="A picture containing indoor&#10;&#10;Description automatically generated">
            <a:extLst>
              <a:ext uri="{FF2B5EF4-FFF2-40B4-BE49-F238E27FC236}">
                <a16:creationId xmlns:a16="http://schemas.microsoft.com/office/drawing/2014/main" id="{F261DA92-9319-E5F0-7266-E141FE5BF009}"/>
              </a:ext>
            </a:extLst>
          </p:cNvPr>
          <p:cNvPicPr>
            <a:picLocks noChangeAspect="1"/>
          </p:cNvPicPr>
          <p:nvPr/>
        </p:nvPicPr>
        <p:blipFill rotWithShape="1">
          <a:blip r:embed="rId6"/>
          <a:srcRect b="15572"/>
          <a:stretch/>
        </p:blipFill>
        <p:spPr>
          <a:xfrm>
            <a:off x="0" y="1614617"/>
            <a:ext cx="3724797" cy="2367849"/>
          </a:xfrm>
          <a:prstGeom prst="rect">
            <a:avLst/>
          </a:prstGeom>
        </p:spPr>
      </p:pic>
      <p:pic>
        <p:nvPicPr>
          <p:cNvPr id="8" name="Picture 7" descr="A picture containing indoor&#10;&#10;Description automatically generated">
            <a:extLst>
              <a:ext uri="{FF2B5EF4-FFF2-40B4-BE49-F238E27FC236}">
                <a16:creationId xmlns:a16="http://schemas.microsoft.com/office/drawing/2014/main" id="{A6DFEA33-BA98-77FE-FFB0-012768DBD7B3}"/>
              </a:ext>
            </a:extLst>
          </p:cNvPr>
          <p:cNvPicPr>
            <a:picLocks noChangeAspect="1"/>
          </p:cNvPicPr>
          <p:nvPr/>
        </p:nvPicPr>
        <p:blipFill>
          <a:blip r:embed="rId7"/>
          <a:stretch>
            <a:fillRect/>
          </a:stretch>
        </p:blipFill>
        <p:spPr>
          <a:xfrm>
            <a:off x="3724797" y="1601686"/>
            <a:ext cx="3161973" cy="2380780"/>
          </a:xfrm>
          <a:prstGeom prst="rect">
            <a:avLst/>
          </a:prstGeom>
        </p:spPr>
      </p:pic>
    </p:spTree>
    <p:extLst>
      <p:ext uri="{BB962C8B-B14F-4D97-AF65-F5344CB8AC3E}">
        <p14:creationId xmlns:p14="http://schemas.microsoft.com/office/powerpoint/2010/main" val="974663078"/>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671C0C4-B7A3-C445-BD59-84481363880A}"/>
              </a:ext>
            </a:extLst>
          </p:cNvPr>
          <p:cNvSpPr/>
          <p:nvPr/>
        </p:nvSpPr>
        <p:spPr>
          <a:xfrm rot="10800000">
            <a:off x="0" y="0"/>
            <a:ext cx="6858000" cy="347815"/>
          </a:xfrm>
          <a:prstGeom prst="rect">
            <a:avLst/>
          </a:prstGeom>
          <a:gradFill>
            <a:gsLst>
              <a:gs pos="0">
                <a:srgbClr val="318390"/>
              </a:gs>
              <a:gs pos="100000">
                <a:srgbClr val="23A5A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5944CEA-674E-D740-809E-097FD38AA25F}"/>
              </a:ext>
            </a:extLst>
          </p:cNvPr>
          <p:cNvSpPr/>
          <p:nvPr/>
        </p:nvSpPr>
        <p:spPr>
          <a:xfrm rot="10800000">
            <a:off x="0" y="3171517"/>
            <a:ext cx="6858000" cy="1042264"/>
          </a:xfrm>
          <a:prstGeom prst="rect">
            <a:avLst/>
          </a:prstGeom>
          <a:gradFill>
            <a:gsLst>
              <a:gs pos="0">
                <a:srgbClr val="318390"/>
              </a:gs>
              <a:gs pos="100000">
                <a:srgbClr val="23A5A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E8C5497A-DC70-6948-88CB-71649303598B}"/>
              </a:ext>
            </a:extLst>
          </p:cNvPr>
          <p:cNvPicPr>
            <a:picLocks noChangeAspect="1"/>
          </p:cNvPicPr>
          <p:nvPr/>
        </p:nvPicPr>
        <p:blipFill>
          <a:blip r:embed="rId2">
            <a:alphaModFix amt="75000"/>
          </a:blip>
          <a:stretch>
            <a:fillRect/>
          </a:stretch>
        </p:blipFill>
        <p:spPr>
          <a:xfrm>
            <a:off x="155251" y="3287497"/>
            <a:ext cx="482600" cy="355600"/>
          </a:xfrm>
          <a:prstGeom prst="rect">
            <a:avLst/>
          </a:prstGeom>
        </p:spPr>
      </p:pic>
      <p:pic>
        <p:nvPicPr>
          <p:cNvPr id="38" name="Picture 37">
            <a:extLst>
              <a:ext uri="{FF2B5EF4-FFF2-40B4-BE49-F238E27FC236}">
                <a16:creationId xmlns:a16="http://schemas.microsoft.com/office/drawing/2014/main" id="{E67132D9-A6DE-4849-91F5-A3B5B7FB9E5B}"/>
              </a:ext>
            </a:extLst>
          </p:cNvPr>
          <p:cNvPicPr>
            <a:picLocks noChangeAspect="1"/>
          </p:cNvPicPr>
          <p:nvPr/>
        </p:nvPicPr>
        <p:blipFill>
          <a:blip r:embed="rId3">
            <a:alphaModFix amt="75000"/>
          </a:blip>
          <a:stretch>
            <a:fillRect/>
          </a:stretch>
        </p:blipFill>
        <p:spPr>
          <a:xfrm>
            <a:off x="6405007" y="3897329"/>
            <a:ext cx="292100" cy="215900"/>
          </a:xfrm>
          <a:prstGeom prst="rect">
            <a:avLst/>
          </a:prstGeom>
        </p:spPr>
      </p:pic>
      <p:sp>
        <p:nvSpPr>
          <p:cNvPr id="39" name="TextBox 38">
            <a:extLst>
              <a:ext uri="{FF2B5EF4-FFF2-40B4-BE49-F238E27FC236}">
                <a16:creationId xmlns:a16="http://schemas.microsoft.com/office/drawing/2014/main" id="{15FDA0DF-9349-D64B-A4EC-4788190CF24D}"/>
              </a:ext>
            </a:extLst>
          </p:cNvPr>
          <p:cNvSpPr txBox="1"/>
          <p:nvPr/>
        </p:nvSpPr>
        <p:spPr>
          <a:xfrm>
            <a:off x="637852" y="3198119"/>
            <a:ext cx="5498998" cy="1015663"/>
          </a:xfrm>
          <a:prstGeom prst="rect">
            <a:avLst/>
          </a:prstGeom>
          <a:noFill/>
        </p:spPr>
        <p:txBody>
          <a:bodyPr wrap="square" rtlCol="0">
            <a:spAutoFit/>
          </a:bodyPr>
          <a:lstStyle/>
          <a:p>
            <a:r>
              <a:rPr lang="en-GB" sz="1200" dirty="0">
                <a:solidFill>
                  <a:schemeClr val="bg1"/>
                </a:solidFill>
                <a:latin typeface="Arial" panose="020B0604020202020204" pitchFamily="34" charset="0"/>
                <a:cs typeface="Arial" panose="020B0604020202020204" pitchFamily="34" charset="0"/>
              </a:rPr>
              <a:t>This process could be game-changing for many industries that currently just wouldn’t consider laser welding due to its gap limitations. The ability to work with an MTC member to demonstrate it on such large components at a facility here in the UK is a great outcome for the MTC.</a:t>
            </a:r>
          </a:p>
          <a:p>
            <a:endParaRPr lang="en-GB" sz="1200" dirty="0">
              <a:solidFill>
                <a:schemeClr val="bg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3901B5AA-F5BE-D84D-8E2F-02C5FAF52EE8}"/>
              </a:ext>
            </a:extLst>
          </p:cNvPr>
          <p:cNvSpPr txBox="1"/>
          <p:nvPr/>
        </p:nvSpPr>
        <p:spPr>
          <a:xfrm>
            <a:off x="624886" y="3992164"/>
            <a:ext cx="5767155" cy="230832"/>
          </a:xfrm>
          <a:prstGeom prst="rect">
            <a:avLst/>
          </a:prstGeom>
          <a:noFill/>
        </p:spPr>
        <p:txBody>
          <a:bodyPr wrap="square" rtlCol="0">
            <a:spAutoFit/>
          </a:bodyPr>
          <a:lstStyle/>
          <a:p>
            <a:r>
              <a:rPr lang="en-GB" sz="900" b="1" dirty="0">
                <a:solidFill>
                  <a:schemeClr val="bg1"/>
                </a:solidFill>
                <a:latin typeface="Arial" panose="020B0604020202020204" pitchFamily="34" charset="0"/>
                <a:cs typeface="Arial" panose="020B0604020202020204" pitchFamily="34" charset="0"/>
              </a:rPr>
              <a:t>Bethan Smith, Technology Manager, MTC</a:t>
            </a:r>
          </a:p>
        </p:txBody>
      </p:sp>
      <p:sp>
        <p:nvSpPr>
          <p:cNvPr id="43" name="Rectangle 42">
            <a:extLst>
              <a:ext uri="{FF2B5EF4-FFF2-40B4-BE49-F238E27FC236}">
                <a16:creationId xmlns:a16="http://schemas.microsoft.com/office/drawing/2014/main" id="{AFB0907D-FA1D-0746-ADC2-BC65F82CAD07}"/>
              </a:ext>
            </a:extLst>
          </p:cNvPr>
          <p:cNvSpPr/>
          <p:nvPr/>
        </p:nvSpPr>
        <p:spPr>
          <a:xfrm rot="10800000">
            <a:off x="0" y="8785781"/>
            <a:ext cx="6858000" cy="1120219"/>
          </a:xfrm>
          <a:prstGeom prst="rect">
            <a:avLst/>
          </a:prstGeom>
          <a:gradFill>
            <a:gsLst>
              <a:gs pos="0">
                <a:srgbClr val="318390"/>
              </a:gs>
              <a:gs pos="100000">
                <a:srgbClr val="23A5A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19F9731-304F-FF4D-A28D-49519486C768}"/>
              </a:ext>
            </a:extLst>
          </p:cNvPr>
          <p:cNvPicPr>
            <a:picLocks noChangeAspect="1"/>
          </p:cNvPicPr>
          <p:nvPr/>
        </p:nvPicPr>
        <p:blipFill>
          <a:blip r:embed="rId4"/>
          <a:stretch>
            <a:fillRect/>
          </a:stretch>
        </p:blipFill>
        <p:spPr>
          <a:xfrm>
            <a:off x="5649357" y="9022492"/>
            <a:ext cx="901700" cy="609600"/>
          </a:xfrm>
          <a:prstGeom prst="rect">
            <a:avLst/>
          </a:prstGeom>
        </p:spPr>
      </p:pic>
      <p:cxnSp>
        <p:nvCxnSpPr>
          <p:cNvPr id="44" name="Straight Connector 43">
            <a:extLst>
              <a:ext uri="{FF2B5EF4-FFF2-40B4-BE49-F238E27FC236}">
                <a16:creationId xmlns:a16="http://schemas.microsoft.com/office/drawing/2014/main" id="{0CEF4479-5504-4A47-A552-CBFCE4AEF79F}"/>
              </a:ext>
            </a:extLst>
          </p:cNvPr>
          <p:cNvCxnSpPr>
            <a:cxnSpLocks/>
          </p:cNvCxnSpPr>
          <p:nvPr/>
        </p:nvCxnSpPr>
        <p:spPr>
          <a:xfrm>
            <a:off x="2283749" y="9209988"/>
            <a:ext cx="0" cy="3482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1A7C95D-7CE1-3A43-BDDA-F1404323D200}"/>
              </a:ext>
            </a:extLst>
          </p:cNvPr>
          <p:cNvSpPr txBox="1"/>
          <p:nvPr/>
        </p:nvSpPr>
        <p:spPr>
          <a:xfrm>
            <a:off x="241661" y="9153302"/>
            <a:ext cx="1926503" cy="461665"/>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Manufacturing Technology Centre,</a:t>
            </a:r>
          </a:p>
          <a:p>
            <a:r>
              <a:rPr lang="en-US" sz="800" dirty="0">
                <a:solidFill>
                  <a:schemeClr val="bg1"/>
                </a:solidFill>
                <a:latin typeface="Arial" panose="020B0604020202020204" pitchFamily="34" charset="0"/>
                <a:cs typeface="Arial" panose="020B0604020202020204" pitchFamily="34" charset="0"/>
              </a:rPr>
              <a:t>Pilot Way, </a:t>
            </a:r>
            <a:r>
              <a:rPr lang="en-US" sz="800" dirty="0" err="1">
                <a:solidFill>
                  <a:schemeClr val="bg1"/>
                </a:solidFill>
                <a:latin typeface="Arial" panose="020B0604020202020204" pitchFamily="34" charset="0"/>
                <a:cs typeface="Arial" panose="020B0604020202020204" pitchFamily="34" charset="0"/>
              </a:rPr>
              <a:t>Ansty</a:t>
            </a:r>
            <a:r>
              <a:rPr lang="en-US" sz="800" dirty="0">
                <a:solidFill>
                  <a:schemeClr val="bg1"/>
                </a:solidFill>
                <a:latin typeface="Arial" panose="020B0604020202020204" pitchFamily="34" charset="0"/>
                <a:cs typeface="Arial" panose="020B0604020202020204" pitchFamily="34" charset="0"/>
              </a:rPr>
              <a:t> Park,</a:t>
            </a:r>
          </a:p>
          <a:p>
            <a:r>
              <a:rPr lang="en-US" sz="800" dirty="0">
                <a:solidFill>
                  <a:schemeClr val="bg1"/>
                </a:solidFill>
                <a:latin typeface="Arial" panose="020B0604020202020204" pitchFamily="34" charset="0"/>
                <a:cs typeface="Arial" panose="020B0604020202020204" pitchFamily="34" charset="0"/>
              </a:rPr>
              <a:t>Coventry, CV7 9JU</a:t>
            </a:r>
          </a:p>
        </p:txBody>
      </p:sp>
      <p:sp>
        <p:nvSpPr>
          <p:cNvPr id="46" name="TextBox 45">
            <a:extLst>
              <a:ext uri="{FF2B5EF4-FFF2-40B4-BE49-F238E27FC236}">
                <a16:creationId xmlns:a16="http://schemas.microsoft.com/office/drawing/2014/main" id="{5F3C54CB-A98B-9B49-A00F-CE5FD2E353EA}"/>
              </a:ext>
            </a:extLst>
          </p:cNvPr>
          <p:cNvSpPr txBox="1"/>
          <p:nvPr/>
        </p:nvSpPr>
        <p:spPr>
          <a:xfrm>
            <a:off x="2520468" y="9153302"/>
            <a:ext cx="1926503" cy="33855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Tel: +44 (0)2476 701 600</a:t>
            </a:r>
          </a:p>
          <a:p>
            <a:r>
              <a:rPr lang="en-US" sz="800" dirty="0" err="1">
                <a:solidFill>
                  <a:schemeClr val="bg1"/>
                </a:solidFill>
                <a:latin typeface="Arial" panose="020B0604020202020204" pitchFamily="34" charset="0"/>
                <a:cs typeface="Arial" panose="020B0604020202020204" pitchFamily="34" charset="0"/>
              </a:rPr>
              <a:t>www.the-mtc.org</a:t>
            </a:r>
            <a:endParaRPr lang="en-US" sz="800" dirty="0">
              <a:solidFill>
                <a:schemeClr val="bg1"/>
              </a:solidFill>
              <a:latin typeface="Arial" panose="020B0604020202020204" pitchFamily="34" charset="0"/>
              <a:cs typeface="Arial" panose="020B0604020202020204" pitchFamily="34" charset="0"/>
            </a:endParaRPr>
          </a:p>
        </p:txBody>
      </p:sp>
      <p:cxnSp>
        <p:nvCxnSpPr>
          <p:cNvPr id="47" name="Straight Connector 46">
            <a:extLst>
              <a:ext uri="{FF2B5EF4-FFF2-40B4-BE49-F238E27FC236}">
                <a16:creationId xmlns:a16="http://schemas.microsoft.com/office/drawing/2014/main" id="{A9BB99A5-BA9C-6E44-B23F-536A4BBA58D0}"/>
              </a:ext>
            </a:extLst>
          </p:cNvPr>
          <p:cNvCxnSpPr>
            <a:cxnSpLocks/>
          </p:cNvCxnSpPr>
          <p:nvPr/>
        </p:nvCxnSpPr>
        <p:spPr>
          <a:xfrm>
            <a:off x="2283749" y="4411744"/>
            <a:ext cx="2462" cy="1319256"/>
          </a:xfrm>
          <a:prstGeom prst="line">
            <a:avLst/>
          </a:prstGeom>
          <a:ln w="12700">
            <a:solidFill>
              <a:srgbClr val="23A5A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919C27F-4FE4-DB4F-AEF6-8445880243E2}"/>
              </a:ext>
            </a:extLst>
          </p:cNvPr>
          <p:cNvCxnSpPr>
            <a:cxnSpLocks/>
          </p:cNvCxnSpPr>
          <p:nvPr/>
        </p:nvCxnSpPr>
        <p:spPr>
          <a:xfrm>
            <a:off x="4574462" y="4411744"/>
            <a:ext cx="2462" cy="1319256"/>
          </a:xfrm>
          <a:prstGeom prst="line">
            <a:avLst/>
          </a:prstGeom>
          <a:ln w="12700">
            <a:solidFill>
              <a:srgbClr val="23A5A6"/>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37012E4-44CD-F948-9947-4004BF8A21B0}"/>
              </a:ext>
            </a:extLst>
          </p:cNvPr>
          <p:cNvSpPr txBox="1"/>
          <p:nvPr/>
        </p:nvSpPr>
        <p:spPr>
          <a:xfrm>
            <a:off x="241662" y="449098"/>
            <a:ext cx="1737362" cy="307777"/>
          </a:xfrm>
          <a:prstGeom prst="rect">
            <a:avLst/>
          </a:prstGeom>
          <a:noFill/>
        </p:spPr>
        <p:txBody>
          <a:bodyPr wrap="square" rtlCol="0">
            <a:spAutoFit/>
          </a:bodyPr>
          <a:lstStyle/>
          <a:p>
            <a:r>
              <a:rPr lang="en-GB" sz="1400" b="1" dirty="0">
                <a:solidFill>
                  <a:srgbClr val="23A5A6"/>
                </a:solidFill>
                <a:latin typeface="Arial" panose="020B0604020202020204" pitchFamily="34" charset="0"/>
                <a:cs typeface="Arial" panose="020B0604020202020204" pitchFamily="34" charset="0"/>
              </a:rPr>
              <a:t>THE OUTCOME</a:t>
            </a:r>
          </a:p>
        </p:txBody>
      </p:sp>
      <p:sp>
        <p:nvSpPr>
          <p:cNvPr id="50" name="TextBox 49">
            <a:extLst>
              <a:ext uri="{FF2B5EF4-FFF2-40B4-BE49-F238E27FC236}">
                <a16:creationId xmlns:a16="http://schemas.microsoft.com/office/drawing/2014/main" id="{824F4E65-EB47-AD4F-9A42-109AFA1C8B0D}"/>
              </a:ext>
            </a:extLst>
          </p:cNvPr>
          <p:cNvSpPr txBox="1"/>
          <p:nvPr/>
        </p:nvSpPr>
        <p:spPr>
          <a:xfrm>
            <a:off x="3580833" y="449098"/>
            <a:ext cx="2711721" cy="307777"/>
          </a:xfrm>
          <a:prstGeom prst="rect">
            <a:avLst/>
          </a:prstGeom>
          <a:noFill/>
        </p:spPr>
        <p:txBody>
          <a:bodyPr wrap="square" rtlCol="0">
            <a:spAutoFit/>
          </a:bodyPr>
          <a:lstStyle/>
          <a:p>
            <a:r>
              <a:rPr lang="en-GB" sz="1400" b="1" dirty="0">
                <a:solidFill>
                  <a:srgbClr val="23A5A6"/>
                </a:solidFill>
                <a:latin typeface="Arial" panose="020B0604020202020204" pitchFamily="34" charset="0"/>
                <a:cs typeface="Arial" panose="020B0604020202020204" pitchFamily="34" charset="0"/>
              </a:rPr>
              <a:t>BENEFITS TO THE CLIENT</a:t>
            </a:r>
          </a:p>
        </p:txBody>
      </p:sp>
      <p:sp>
        <p:nvSpPr>
          <p:cNvPr id="52" name="TextBox 51">
            <a:extLst>
              <a:ext uri="{FF2B5EF4-FFF2-40B4-BE49-F238E27FC236}">
                <a16:creationId xmlns:a16="http://schemas.microsoft.com/office/drawing/2014/main" id="{243FC682-5A50-684A-BF9E-941A0B73F944}"/>
              </a:ext>
            </a:extLst>
          </p:cNvPr>
          <p:cNvSpPr txBox="1"/>
          <p:nvPr/>
        </p:nvSpPr>
        <p:spPr>
          <a:xfrm>
            <a:off x="3480346" y="699091"/>
            <a:ext cx="3070711" cy="1899431"/>
          </a:xfrm>
          <a:prstGeom prst="rect">
            <a:avLst/>
          </a:prstGeom>
          <a:noFill/>
        </p:spPr>
        <p:txBody>
          <a:bodyPr wrap="square" rtlCol="0">
            <a:spAutoFit/>
          </a:bodyPr>
          <a:lstStyle/>
          <a:p>
            <a:pPr marL="172800" indent="-172800">
              <a:lnSpc>
                <a:spcPts val="1250"/>
              </a:lnSpc>
              <a:spcAft>
                <a:spcPts val="600"/>
              </a:spcAft>
              <a:buClr>
                <a:srgbClr val="23A5A6"/>
              </a:buClr>
              <a:buFont typeface="Wingdings" pitchFamily="2" charset="2"/>
              <a:buChar char="§"/>
            </a:pPr>
            <a:r>
              <a:rPr lang="en-GB" sz="950" dirty="0">
                <a:solidFill>
                  <a:srgbClr val="404040"/>
                </a:solidFill>
              </a:rPr>
              <a:t>Enabled MTC member to demonstrate their hybrid process to a range of customers in the UK, with a 4 m weld able to be completed in just 4 minutes</a:t>
            </a:r>
          </a:p>
          <a:p>
            <a:pPr marL="172800" indent="-172800">
              <a:lnSpc>
                <a:spcPts val="1250"/>
              </a:lnSpc>
              <a:spcAft>
                <a:spcPts val="600"/>
              </a:spcAft>
              <a:buClr>
                <a:srgbClr val="23A5A6"/>
              </a:buClr>
              <a:buFont typeface="Wingdings" pitchFamily="2" charset="2"/>
              <a:buChar char="§"/>
            </a:pPr>
            <a:r>
              <a:rPr lang="en-GB" sz="950" dirty="0">
                <a:solidFill>
                  <a:srgbClr val="404040"/>
                </a:solidFill>
              </a:rPr>
              <a:t>Demonstrated benefits over traditional robotic twin wire processes which will result in cost savings for many industries which rely on this process (e.g. shipbuilding, bridges, cranes, diggers etc). </a:t>
            </a:r>
          </a:p>
          <a:p>
            <a:pPr marL="172800" indent="-172800">
              <a:lnSpc>
                <a:spcPts val="1250"/>
              </a:lnSpc>
              <a:spcAft>
                <a:spcPts val="600"/>
              </a:spcAft>
              <a:buClr>
                <a:srgbClr val="23A5A6"/>
              </a:buClr>
              <a:buFont typeface="Wingdings" pitchFamily="2" charset="2"/>
              <a:buChar char="§"/>
            </a:pPr>
            <a:r>
              <a:rPr lang="en-GB" sz="950" dirty="0">
                <a:solidFill>
                  <a:srgbClr val="404040"/>
                </a:solidFill>
              </a:rPr>
              <a:t>Enable UK PLC to penetrate into new markets and improve sales in these sectors which traditionally have not been accessible for laser suppliers</a:t>
            </a:r>
          </a:p>
        </p:txBody>
      </p:sp>
      <p:sp>
        <p:nvSpPr>
          <p:cNvPr id="53" name="TextBox 52">
            <a:extLst>
              <a:ext uri="{FF2B5EF4-FFF2-40B4-BE49-F238E27FC236}">
                <a16:creationId xmlns:a16="http://schemas.microsoft.com/office/drawing/2014/main" id="{0C0F744F-A141-A148-A6BF-4AFF4719970B}"/>
              </a:ext>
            </a:extLst>
          </p:cNvPr>
          <p:cNvSpPr txBox="1"/>
          <p:nvPr/>
        </p:nvSpPr>
        <p:spPr>
          <a:xfrm>
            <a:off x="85507" y="690577"/>
            <a:ext cx="3070711" cy="2399568"/>
          </a:xfrm>
          <a:prstGeom prst="rect">
            <a:avLst/>
          </a:prstGeom>
          <a:noFill/>
        </p:spPr>
        <p:txBody>
          <a:bodyPr wrap="square" rtlCol="0">
            <a:spAutoFit/>
          </a:bodyPr>
          <a:lstStyle/>
          <a:p>
            <a:pPr marL="172800" indent="-172800">
              <a:lnSpc>
                <a:spcPts val="1250"/>
              </a:lnSpc>
              <a:spcAft>
                <a:spcPts val="600"/>
              </a:spcAft>
              <a:buClr>
                <a:srgbClr val="23A5A6"/>
              </a:buClr>
              <a:buFont typeface="Wingdings" pitchFamily="2" charset="2"/>
              <a:buChar char="§"/>
            </a:pPr>
            <a:r>
              <a:rPr lang="en-GB" sz="950" dirty="0">
                <a:solidFill>
                  <a:srgbClr val="404040"/>
                </a:solidFill>
              </a:rPr>
              <a:t>Successful verification and development of the feasibility work previously undertaken and demonstration of scale up in an industrially relevant cell</a:t>
            </a:r>
          </a:p>
          <a:p>
            <a:pPr marL="172800" indent="-172800">
              <a:lnSpc>
                <a:spcPts val="1250"/>
              </a:lnSpc>
              <a:spcAft>
                <a:spcPts val="600"/>
              </a:spcAft>
              <a:buClr>
                <a:srgbClr val="23A5A6"/>
              </a:buClr>
              <a:buFont typeface="Wingdings" pitchFamily="2" charset="2"/>
              <a:buChar char="§"/>
            </a:pPr>
            <a:r>
              <a:rPr lang="en-GB" sz="950" dirty="0">
                <a:solidFill>
                  <a:srgbClr val="404040"/>
                </a:solidFill>
              </a:rPr>
              <a:t>A number of successful one metre welds as well as a successful four metre weld on 8 mm and 10 mm thick plate joints completed, all of which met the weld specifications required</a:t>
            </a:r>
          </a:p>
          <a:p>
            <a:pPr marL="172800" indent="-172800">
              <a:lnSpc>
                <a:spcPts val="1250"/>
              </a:lnSpc>
              <a:spcAft>
                <a:spcPts val="600"/>
              </a:spcAft>
              <a:buClr>
                <a:srgbClr val="23A5A6"/>
              </a:buClr>
              <a:buFont typeface="Wingdings" pitchFamily="2" charset="2"/>
              <a:buChar char="§"/>
            </a:pPr>
            <a:r>
              <a:rPr lang="en-GB" sz="950" dirty="0">
                <a:solidFill>
                  <a:srgbClr val="404040"/>
                </a:solidFill>
              </a:rPr>
              <a:t>Demonstrated a three fold increase in process speed, alongside increased weld penetration, decreased weld volume (hence less excess material and cost) and reduced deformation compared to the traditional twin wire GMA process</a:t>
            </a:r>
          </a:p>
        </p:txBody>
      </p:sp>
      <p:sp>
        <p:nvSpPr>
          <p:cNvPr id="54" name="Rectangle 53">
            <a:extLst>
              <a:ext uri="{FF2B5EF4-FFF2-40B4-BE49-F238E27FC236}">
                <a16:creationId xmlns:a16="http://schemas.microsoft.com/office/drawing/2014/main" id="{67CB5CDD-8B99-FF41-A163-37477909260F}"/>
              </a:ext>
            </a:extLst>
          </p:cNvPr>
          <p:cNvSpPr/>
          <p:nvPr/>
        </p:nvSpPr>
        <p:spPr>
          <a:xfrm>
            <a:off x="0" y="5976718"/>
            <a:ext cx="6858000" cy="280906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3A5A6"/>
                </a:solidFill>
              </a:rPr>
              <a:t>Insert Picture</a:t>
            </a:r>
          </a:p>
          <a:p>
            <a:pPr algn="ctr"/>
            <a:r>
              <a:rPr lang="en-US" b="1" dirty="0">
                <a:solidFill>
                  <a:srgbClr val="23A5A6"/>
                </a:solidFill>
              </a:rPr>
              <a:t>(and supply original image file)</a:t>
            </a:r>
          </a:p>
        </p:txBody>
      </p:sp>
      <p:sp>
        <p:nvSpPr>
          <p:cNvPr id="56" name="TextBox 55">
            <a:extLst>
              <a:ext uri="{FF2B5EF4-FFF2-40B4-BE49-F238E27FC236}">
                <a16:creationId xmlns:a16="http://schemas.microsoft.com/office/drawing/2014/main" id="{E9E1A095-7F8F-5842-8161-3E0B7AD41A24}"/>
              </a:ext>
            </a:extLst>
          </p:cNvPr>
          <p:cNvSpPr txBox="1"/>
          <p:nvPr/>
        </p:nvSpPr>
        <p:spPr>
          <a:xfrm>
            <a:off x="745993" y="4581303"/>
            <a:ext cx="1537339" cy="707886"/>
          </a:xfrm>
          <a:prstGeom prst="rect">
            <a:avLst/>
          </a:prstGeom>
          <a:noFill/>
        </p:spPr>
        <p:txBody>
          <a:bodyPr wrap="square" rtlCol="0">
            <a:spAutoFit/>
          </a:bodyPr>
          <a:lstStyle/>
          <a:p>
            <a:r>
              <a:rPr lang="en-GB" sz="4000" dirty="0">
                <a:solidFill>
                  <a:srgbClr val="23A5A6"/>
                </a:solidFill>
                <a:latin typeface="Arial" panose="020B0604020202020204" pitchFamily="34" charset="0"/>
                <a:cs typeface="Arial" panose="020B0604020202020204" pitchFamily="34" charset="0"/>
              </a:rPr>
              <a:t>300%</a:t>
            </a:r>
          </a:p>
        </p:txBody>
      </p:sp>
      <p:sp>
        <p:nvSpPr>
          <p:cNvPr id="57" name="TextBox 56">
            <a:extLst>
              <a:ext uri="{FF2B5EF4-FFF2-40B4-BE49-F238E27FC236}">
                <a16:creationId xmlns:a16="http://schemas.microsoft.com/office/drawing/2014/main" id="{1383DC12-76F1-CF4B-A9C0-80415A7A2AC3}"/>
              </a:ext>
            </a:extLst>
          </p:cNvPr>
          <p:cNvSpPr txBox="1"/>
          <p:nvPr/>
        </p:nvSpPr>
        <p:spPr>
          <a:xfrm>
            <a:off x="5346436" y="4557422"/>
            <a:ext cx="1377083" cy="707886"/>
          </a:xfrm>
          <a:prstGeom prst="rect">
            <a:avLst/>
          </a:prstGeom>
          <a:noFill/>
        </p:spPr>
        <p:txBody>
          <a:bodyPr wrap="square" rtlCol="0">
            <a:spAutoFit/>
          </a:bodyPr>
          <a:lstStyle/>
          <a:p>
            <a:r>
              <a:rPr lang="en-GB" sz="4000" dirty="0">
                <a:solidFill>
                  <a:srgbClr val="23A5A6"/>
                </a:solidFill>
                <a:latin typeface="Arial" panose="020B0604020202020204" pitchFamily="34" charset="0"/>
                <a:cs typeface="Arial" panose="020B0604020202020204" pitchFamily="34" charset="0"/>
              </a:rPr>
              <a:t>35 %</a:t>
            </a:r>
          </a:p>
        </p:txBody>
      </p:sp>
      <p:sp>
        <p:nvSpPr>
          <p:cNvPr id="60" name="TextBox 59">
            <a:extLst>
              <a:ext uri="{FF2B5EF4-FFF2-40B4-BE49-F238E27FC236}">
                <a16:creationId xmlns:a16="http://schemas.microsoft.com/office/drawing/2014/main" id="{B8B42615-B4F1-CC43-8BC4-989F90567DBA}"/>
              </a:ext>
            </a:extLst>
          </p:cNvPr>
          <p:cNvSpPr txBox="1"/>
          <p:nvPr/>
        </p:nvSpPr>
        <p:spPr>
          <a:xfrm>
            <a:off x="204883" y="5181467"/>
            <a:ext cx="1926503" cy="215444"/>
          </a:xfrm>
          <a:prstGeom prst="rect">
            <a:avLst/>
          </a:prstGeom>
          <a:noFill/>
        </p:spPr>
        <p:txBody>
          <a:bodyPr wrap="square" rtlCol="0">
            <a:spAutoFit/>
          </a:bodyPr>
          <a:lstStyle/>
          <a:p>
            <a:pPr algn="ctr"/>
            <a:r>
              <a:rPr lang="en-US" sz="800" dirty="0">
                <a:solidFill>
                  <a:srgbClr val="23A5A6"/>
                </a:solidFill>
                <a:latin typeface="Arial" panose="020B0604020202020204" pitchFamily="34" charset="0"/>
                <a:cs typeface="Arial" panose="020B0604020202020204" pitchFamily="34" charset="0"/>
              </a:rPr>
              <a:t>Faster than gas metal arc welding</a:t>
            </a:r>
          </a:p>
        </p:txBody>
      </p:sp>
      <p:sp>
        <p:nvSpPr>
          <p:cNvPr id="61" name="TextBox 60">
            <a:extLst>
              <a:ext uri="{FF2B5EF4-FFF2-40B4-BE49-F238E27FC236}">
                <a16:creationId xmlns:a16="http://schemas.microsoft.com/office/drawing/2014/main" id="{85D50661-CA3B-CC46-8089-1083211067C7}"/>
              </a:ext>
            </a:extLst>
          </p:cNvPr>
          <p:cNvSpPr txBox="1"/>
          <p:nvPr/>
        </p:nvSpPr>
        <p:spPr>
          <a:xfrm>
            <a:off x="4645069" y="5157586"/>
            <a:ext cx="1926503" cy="461665"/>
          </a:xfrm>
          <a:prstGeom prst="rect">
            <a:avLst/>
          </a:prstGeom>
          <a:noFill/>
        </p:spPr>
        <p:txBody>
          <a:bodyPr wrap="square" rtlCol="0">
            <a:spAutoFit/>
          </a:bodyPr>
          <a:lstStyle/>
          <a:p>
            <a:pPr algn="ctr"/>
            <a:r>
              <a:rPr lang="en-US" sz="800" dirty="0">
                <a:solidFill>
                  <a:srgbClr val="23A5A6"/>
                </a:solidFill>
                <a:latin typeface="Arial" panose="020B0604020202020204" pitchFamily="34" charset="0"/>
                <a:cs typeface="Arial" panose="020B0604020202020204" pitchFamily="34" charset="0"/>
              </a:rPr>
              <a:t>Reduction in weld volume (excess material) compared to gas metal arc welding</a:t>
            </a:r>
          </a:p>
        </p:txBody>
      </p:sp>
      <p:cxnSp>
        <p:nvCxnSpPr>
          <p:cNvPr id="63" name="Straight Arrow Connector 62">
            <a:extLst>
              <a:ext uri="{FF2B5EF4-FFF2-40B4-BE49-F238E27FC236}">
                <a16:creationId xmlns:a16="http://schemas.microsoft.com/office/drawing/2014/main" id="{D9F0EF27-604B-A644-920E-636370648410}"/>
              </a:ext>
            </a:extLst>
          </p:cNvPr>
          <p:cNvCxnSpPr>
            <a:cxnSpLocks/>
          </p:cNvCxnSpPr>
          <p:nvPr/>
        </p:nvCxnSpPr>
        <p:spPr>
          <a:xfrm flipV="1">
            <a:off x="574953" y="4667460"/>
            <a:ext cx="0" cy="457199"/>
          </a:xfrm>
          <a:prstGeom prst="straightConnector1">
            <a:avLst/>
          </a:prstGeom>
          <a:ln w="50800">
            <a:solidFill>
              <a:srgbClr val="23A5A6"/>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0134B4C8-F1A3-FF46-8A53-3192002B7184}"/>
              </a:ext>
            </a:extLst>
          </p:cNvPr>
          <p:cNvCxnSpPr>
            <a:cxnSpLocks/>
          </p:cNvCxnSpPr>
          <p:nvPr/>
        </p:nvCxnSpPr>
        <p:spPr>
          <a:xfrm>
            <a:off x="5220819" y="4643579"/>
            <a:ext cx="0" cy="457199"/>
          </a:xfrm>
          <a:prstGeom prst="straightConnector1">
            <a:avLst/>
          </a:prstGeom>
          <a:ln w="50800">
            <a:solidFill>
              <a:srgbClr val="23A5A6"/>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AE80927-72DC-37B3-56B5-802E442138D4}"/>
              </a:ext>
            </a:extLst>
          </p:cNvPr>
          <p:cNvSpPr txBox="1"/>
          <p:nvPr/>
        </p:nvSpPr>
        <p:spPr>
          <a:xfrm>
            <a:off x="2718566" y="4570769"/>
            <a:ext cx="1612912" cy="707886"/>
          </a:xfrm>
          <a:prstGeom prst="rect">
            <a:avLst/>
          </a:prstGeom>
          <a:noFill/>
        </p:spPr>
        <p:txBody>
          <a:bodyPr wrap="square" rtlCol="0">
            <a:spAutoFit/>
          </a:bodyPr>
          <a:lstStyle/>
          <a:p>
            <a:r>
              <a:rPr lang="en-GB" sz="4000" dirty="0">
                <a:solidFill>
                  <a:srgbClr val="23A5A6"/>
                </a:solidFill>
                <a:latin typeface="Arial" panose="020B0604020202020204" pitchFamily="34" charset="0"/>
                <a:cs typeface="Arial" panose="020B0604020202020204" pitchFamily="34" charset="0"/>
              </a:rPr>
              <a:t>2 mm</a:t>
            </a:r>
          </a:p>
        </p:txBody>
      </p:sp>
      <p:sp>
        <p:nvSpPr>
          <p:cNvPr id="7" name="TextBox 6">
            <a:extLst>
              <a:ext uri="{FF2B5EF4-FFF2-40B4-BE49-F238E27FC236}">
                <a16:creationId xmlns:a16="http://schemas.microsoft.com/office/drawing/2014/main" id="{CEF30D10-C3B7-EBCD-2D5E-59AF4713FF11}"/>
              </a:ext>
            </a:extLst>
          </p:cNvPr>
          <p:cNvSpPr txBox="1"/>
          <p:nvPr/>
        </p:nvSpPr>
        <p:spPr>
          <a:xfrm>
            <a:off x="2435695" y="5176812"/>
            <a:ext cx="1926503" cy="215444"/>
          </a:xfrm>
          <a:prstGeom prst="rect">
            <a:avLst/>
          </a:prstGeom>
          <a:noFill/>
        </p:spPr>
        <p:txBody>
          <a:bodyPr wrap="square" rtlCol="0">
            <a:spAutoFit/>
          </a:bodyPr>
          <a:lstStyle/>
          <a:p>
            <a:pPr algn="ctr"/>
            <a:r>
              <a:rPr lang="en-US" sz="800" dirty="0">
                <a:solidFill>
                  <a:srgbClr val="23A5A6"/>
                </a:solidFill>
                <a:latin typeface="Arial" panose="020B0604020202020204" pitchFamily="34" charset="0"/>
                <a:cs typeface="Arial" panose="020B0604020202020204" pitchFamily="34" charset="0"/>
              </a:rPr>
              <a:t>of distortion across a 4-meter part</a:t>
            </a:r>
          </a:p>
        </p:txBody>
      </p:sp>
      <p:pic>
        <p:nvPicPr>
          <p:cNvPr id="12" name="Picture 11" descr="A picture containing dirty&#10;&#10;Description automatically generated">
            <a:extLst>
              <a:ext uri="{FF2B5EF4-FFF2-40B4-BE49-F238E27FC236}">
                <a16:creationId xmlns:a16="http://schemas.microsoft.com/office/drawing/2014/main" id="{9049D1EC-338C-B9D8-38A0-0886D727C2CC}"/>
              </a:ext>
            </a:extLst>
          </p:cNvPr>
          <p:cNvPicPr>
            <a:picLocks noChangeAspect="1"/>
          </p:cNvPicPr>
          <p:nvPr/>
        </p:nvPicPr>
        <p:blipFill rotWithShape="1">
          <a:blip r:embed="rId5"/>
          <a:srcRect l="28455" r="25060" b="24628"/>
          <a:stretch/>
        </p:blipFill>
        <p:spPr>
          <a:xfrm rot="16200000">
            <a:off x="2024469" y="3952249"/>
            <a:ext cx="2809062" cy="6858000"/>
          </a:xfrm>
          <a:prstGeom prst="rect">
            <a:avLst/>
          </a:prstGeom>
        </p:spPr>
      </p:pic>
    </p:spTree>
    <p:extLst>
      <p:ext uri="{BB962C8B-B14F-4D97-AF65-F5344CB8AC3E}">
        <p14:creationId xmlns:p14="http://schemas.microsoft.com/office/powerpoint/2010/main" val="40186173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5C500948B07E4943B4DBAF7008FB09FA" ma:contentTypeVersion="27" ma:contentTypeDescription="Create a new document." ma:contentTypeScope="" ma:versionID="1a0807860f1c2685738e8d9e720a1c29">
  <xsd:schema xmlns:xsd="http://www.w3.org/2001/XMLSchema" xmlns:xs="http://www.w3.org/2001/XMLSchema" xmlns:p="http://schemas.microsoft.com/office/2006/metadata/properties" xmlns:ns1="http://schemas.microsoft.com/sharepoint/v3" xmlns:ns2="8d1fb6e7-7737-4d77-ae6d-070f3f29504d" xmlns:ns3="de2987f4-4814-4061-ba40-5c3077130ade" xmlns:ns4="70158003-75d1-437c-9f07-2debd5df91c1" xmlns:ns5="07aedcd0-99c6-47b7-8a44-bde2e522115c" targetNamespace="http://schemas.microsoft.com/office/2006/metadata/properties" ma:root="true" ma:fieldsID="560195833c2c14f6e8a27b0ce5c329d7" ns1:_="" ns2:_="" ns3:_="" ns4:_="" ns5:_="">
    <xsd:import namespace="http://schemas.microsoft.com/sharepoint/v3"/>
    <xsd:import namespace="8d1fb6e7-7737-4d77-ae6d-070f3f29504d"/>
    <xsd:import namespace="de2987f4-4814-4061-ba40-5c3077130ade"/>
    <xsd:import namespace="70158003-75d1-437c-9f07-2debd5df91c1"/>
    <xsd:import namespace="07aedcd0-99c6-47b7-8a44-bde2e522115c"/>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Function"/>
                <xsd:element ref="ns4:MCDocumentCategory" minOccurs="0"/>
                <xsd:element ref="ns5:Department"/>
                <xsd:element ref="ns5:Process_x0020_Owner"/>
                <xsd:element ref="ns5: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1fb6e7-7737-4d77-ae6d-070f3f29504d"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e2987f4-4814-4061-ba40-5c3077130ade" elementFormDefault="qualified">
    <xsd:import namespace="http://schemas.microsoft.com/office/2006/documentManagement/types"/>
    <xsd:import namespace="http://schemas.microsoft.com/office/infopath/2007/PartnerControls"/>
    <xsd:element name="Function" ma:index="13" ma:displayName="Function" ma:format="Dropdown" ma:internalName="Function" ma:readOnly="false">
      <xsd:simpleType>
        <xsd:restriction base="dms:Choice">
          <xsd:enumeration value="Academic Engagement"/>
          <xsd:enumeration value="Additive Manufacturing"/>
          <xsd:enumeration value="Advanced Tooling &amp; Fixturing"/>
          <xsd:enumeration value="APS"/>
          <xsd:enumeration value="Apprenticeships"/>
          <xsd:enumeration value="Best Practice Library"/>
          <xsd:enumeration value="CNC"/>
          <xsd:enumeration value="EHS"/>
          <xsd:enumeration value="Electronics"/>
          <xsd:enumeration value="Engineering Drawing Control"/>
          <xsd:enumeration value="Estates"/>
          <xsd:enumeration value="Events"/>
          <xsd:enumeration value="Exec"/>
          <xsd:enumeration value="Facilities"/>
          <xsd:enumeration value="Finance"/>
          <xsd:enumeration value="HR Absence Management"/>
          <xsd:enumeration value="HR Benefits"/>
          <xsd:enumeration value="HR Company Policy"/>
          <xsd:enumeration value="HR Graduates"/>
          <xsd:enumeration value="HR Recruitment"/>
          <xsd:enumeration value="HR Performance, Training &amp; Development"/>
          <xsd:enumeration value="HR &quot;About Us&quot;"/>
          <xsd:enumeration value="Ind Partnership Mgmt"/>
          <xsd:enumeration value="Intelligent Automation"/>
          <xsd:enumeration value="IT"/>
          <xsd:enumeration value="Joining"/>
          <xsd:enumeration value="Legal"/>
          <xsd:enumeration value="Manufacturing Simulation"/>
          <xsd:enumeration value="Marketing"/>
          <xsd:enumeration value="Materials Engineering"/>
          <xsd:enumeration value="Membership"/>
          <xsd:enumeration value="Metrology"/>
          <xsd:enumeration value="MTC Quality Tools"/>
          <xsd:enumeration value="Net Shape"/>
          <xsd:enumeration value="Portfolio Management"/>
          <xsd:enumeration value="Project Launch"/>
          <xsd:enumeration value="Project Delivery"/>
          <xsd:enumeration value="Project Closure"/>
          <xsd:enumeration value="Project Mgmt Office"/>
          <xsd:enumeration value="Proposal Writing"/>
          <xsd:enumeration value="Purchasing"/>
          <xsd:enumeration value="Quality &amp; Risk Management"/>
          <xsd:enumeration value="Requirements Capture"/>
          <xsd:enumeration value="Resource Management"/>
          <xsd:enumeration value="Training"/>
          <xsd:enumeration value="Workshop"/>
          <xsd:enumeration value="NAVIGATION ONLY"/>
          <xsd:enumeration value="Export Control"/>
          <xsd:enumeration value="Value Proposition"/>
          <xsd:enumeration value="CRM"/>
          <xsd:enumeration value="3D Polymer"/>
          <xsd:enumeration value="Modelling &amp; Simulation"/>
        </xsd:restriction>
      </xsd:simpleType>
    </xsd:element>
  </xsd:schema>
  <xsd:schema xmlns:xsd="http://www.w3.org/2001/XMLSchema" xmlns:xs="http://www.w3.org/2001/XMLSchema" xmlns:dms="http://schemas.microsoft.com/office/2006/documentManagement/types" xmlns:pc="http://schemas.microsoft.com/office/infopath/2007/PartnerControls" targetNamespace="70158003-75d1-437c-9f07-2debd5df91c1" elementFormDefault="qualified">
    <xsd:import namespace="http://schemas.microsoft.com/office/2006/documentManagement/types"/>
    <xsd:import namespace="http://schemas.microsoft.com/office/infopath/2007/PartnerControls"/>
    <xsd:element name="MCDocumentCategory" ma:index="14" nillable="true" ma:displayName="Category" ma:default="Category 1" ma:description="The document category." ma:format="Dropdown" ma:hidden="true" ma:internalName="MCDocumentCategory" ma:readOnly="false">
      <xsd:simpleType>
        <xsd:restriction base="dms:Choice">
          <xsd:enumeration value="Category 1"/>
          <xsd:enumeration value="Category 2"/>
          <xsd:enumeration value="Category 3"/>
        </xsd:restriction>
      </xsd:simpleType>
    </xsd:element>
  </xsd:schema>
  <xsd:schema xmlns:xsd="http://www.w3.org/2001/XMLSchema" xmlns:xs="http://www.w3.org/2001/XMLSchema" xmlns:dms="http://schemas.microsoft.com/office/2006/documentManagement/types" xmlns:pc="http://schemas.microsoft.com/office/infopath/2007/PartnerControls" targetNamespace="07aedcd0-99c6-47b7-8a44-bde2e522115c" elementFormDefault="qualified">
    <xsd:import namespace="http://schemas.microsoft.com/office/2006/documentManagement/types"/>
    <xsd:import namespace="http://schemas.microsoft.com/office/infopath/2007/PartnerControls"/>
    <xsd:element name="Department" ma:index="15" ma:displayName="Department" ma:default="Export Control" ma:format="Dropdown" ma:internalName="Department">
      <xsd:simpleType>
        <xsd:restriction base="dms:Choice">
          <xsd:enumeration value="Academic Engagement"/>
          <xsd:enumeration value="AMTC"/>
          <xsd:enumeration value="APS"/>
          <xsd:enumeration value="Commercial"/>
          <xsd:enumeration value="CRM"/>
          <xsd:enumeration value="Electronics"/>
          <xsd:enumeration value="Engineering Drawing Control"/>
          <xsd:enumeration value="Estates"/>
          <xsd:enumeration value="Export Control"/>
          <xsd:enumeration value="Purchasing"/>
          <xsd:enumeration value="Health and Safety"/>
          <xsd:enumeration value="HR"/>
          <xsd:enumeration value="IP"/>
          <xsd:enumeration value="IPM"/>
          <xsd:enumeration value="IT"/>
          <xsd:enumeration value="Marketing"/>
          <xsd:enumeration value="Membership"/>
          <xsd:enumeration value="Finance"/>
          <xsd:enumeration value="Procurement"/>
          <xsd:enumeration value="Estates"/>
          <xsd:enumeration value="Workshop"/>
          <xsd:enumeration value="Quality"/>
          <xsd:enumeration value="PMO"/>
          <xsd:enumeration value="Legal"/>
          <xsd:enumeration value="Materials Engineering"/>
          <xsd:enumeration value="Resource Management"/>
          <xsd:enumeration value="Value Proposition"/>
          <xsd:enumeration value="3D Polymer"/>
          <xsd:enumeration value="Modelling &amp; Simulation"/>
        </xsd:restriction>
      </xsd:simpleType>
    </xsd:element>
    <xsd:element name="Process_x0020_Owner" ma:index="17" ma:displayName="Process Owner" ma:list="UserInfo" ma:SharePointGroup="0" ma:internalName="Process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ocument_x0020_Type" ma:index="19" nillable="true" ma:displayName="Previous Home" ma:format="Dropdown" ma:internalName="Document_x0020_Type">
      <xsd:simpleType>
        <xsd:restriction base="dms:Choice">
          <xsd:enumeration value="Policy, Process &amp; Procedures"/>
          <xsd:enumeration value="Tools &amp;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rocess_x0020_Owner xmlns="07aedcd0-99c6-47b7-8a44-bde2e522115c">
      <UserInfo>
        <DisplayName>Richard Watkins</DisplayName>
        <AccountId>675</AccountId>
        <AccountType/>
      </UserInfo>
    </Process_x0020_Owner>
    <MCDocumentCategory xmlns="70158003-75d1-437c-9f07-2debd5df91c1">Category 1</MCDocumentCategory>
    <PublishingStartDate xmlns="http://schemas.microsoft.com/sharepoint/v3" xsi:nil="true"/>
    <PublishingExpirationDate xmlns="http://schemas.microsoft.com/sharepoint/v3" xsi:nil="true"/>
    <Function xmlns="de2987f4-4814-4061-ba40-5c3077130ade">Marketing</Function>
    <Department xmlns="07aedcd0-99c6-47b7-8a44-bde2e522115c">Marketing</Department>
    <Document_x0020_Type xmlns="07aedcd0-99c6-47b7-8a44-bde2e522115c"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1595EF-65EA-4283-8818-EBADB6587CFE}">
  <ds:schemaRefs>
    <ds:schemaRef ds:uri="http://schemas.microsoft.com/sharepoint/events"/>
  </ds:schemaRefs>
</ds:datastoreItem>
</file>

<file path=customXml/itemProps2.xml><?xml version="1.0" encoding="utf-8"?>
<ds:datastoreItem xmlns:ds="http://schemas.openxmlformats.org/officeDocument/2006/customXml" ds:itemID="{535BC8D8-EE3E-4BD9-A7D6-7C174448F0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d1fb6e7-7737-4d77-ae6d-070f3f29504d"/>
    <ds:schemaRef ds:uri="de2987f4-4814-4061-ba40-5c3077130ade"/>
    <ds:schemaRef ds:uri="70158003-75d1-437c-9f07-2debd5df91c1"/>
    <ds:schemaRef ds:uri="07aedcd0-99c6-47b7-8a44-bde2e52211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7EF2B8-94B1-4F96-9FAA-5C3D98332E82}">
  <ds:schemaRefs>
    <ds:schemaRef ds:uri="http://purl.org/dc/elements/1.1/"/>
    <ds:schemaRef ds:uri="http://purl.org/dc/terms/"/>
    <ds:schemaRef ds:uri="70158003-75d1-437c-9f07-2debd5df91c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8d1fb6e7-7737-4d77-ae6d-070f3f29504d"/>
    <ds:schemaRef ds:uri="http://www.w3.org/XML/1998/namespace"/>
    <ds:schemaRef ds:uri="http://schemas.microsoft.com/office/infopath/2007/PartnerControls"/>
    <ds:schemaRef ds:uri="07aedcd0-99c6-47b7-8a44-bde2e522115c"/>
    <ds:schemaRef ds:uri="de2987f4-4814-4061-ba40-5c3077130ade"/>
    <ds:schemaRef ds:uri="http://schemas.microsoft.com/sharepoint/v3"/>
  </ds:schemaRefs>
</ds:datastoreItem>
</file>

<file path=customXml/itemProps4.xml><?xml version="1.0" encoding="utf-8"?>
<ds:datastoreItem xmlns:ds="http://schemas.openxmlformats.org/officeDocument/2006/customXml" ds:itemID="{0DC1FE94-C8E1-4D2A-B762-DA825E28A8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565</TotalTime>
  <Words>595</Words>
  <Application>Microsoft Office PowerPoint</Application>
  <PresentationFormat>A4 Paper (210x297 mm)</PresentationFormat>
  <Paragraphs>41</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MTC Printed Case Study Template 2020</dc:title>
  <dc:creator>Matthew Fitzgerald</dc:creator>
  <cp:lastModifiedBy>Connor Fulton</cp:lastModifiedBy>
  <cp:revision>21</cp:revision>
  <dcterms:created xsi:type="dcterms:W3CDTF">2020-08-06T11:17:21Z</dcterms:created>
  <dcterms:modified xsi:type="dcterms:W3CDTF">2023-06-14T12:57:48Z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2016-06-23T00:00:00Z</vt:filetime>
  </property>
  <property fmtid="{D5CDD505-2E9C-101B-9397-08002B2CF9AE}" pid="3" name="Created">
    <vt:filetime>2016-06-23T00:00:00Z</vt:filetime>
  </property>
  <property fmtid="{D5CDD505-2E9C-101B-9397-08002B2CF9AE}" pid="4" name="ContentTypeId">
    <vt:lpwstr>0x0101005C500948B07E4943B4DBAF7008FB09FA</vt:lpwstr>
  </property>
  <property fmtid="{D5CDD505-2E9C-101B-9397-08002B2CF9AE}" pid="5" name="Creator">
    <vt:lpwstr>Adobe InDesign CC 2015 (Macintosh)</vt:lpwstr>
  </property>
  <property fmtid="{D5CDD505-2E9C-101B-9397-08002B2CF9AE}" pid="6" name="MSIP_Label_5298bb57-0865-4533-b52a-73e3ec5cfe93_Enabled">
    <vt:lpwstr>true</vt:lpwstr>
  </property>
  <property fmtid="{D5CDD505-2E9C-101B-9397-08002B2CF9AE}" pid="7" name="MSIP_Label_5298bb57-0865-4533-b52a-73e3ec5cfe93_SetDate">
    <vt:lpwstr>2023-05-02T15:58:10Z</vt:lpwstr>
  </property>
  <property fmtid="{D5CDD505-2E9C-101B-9397-08002B2CF9AE}" pid="8" name="MSIP_Label_5298bb57-0865-4533-b52a-73e3ec5cfe93_Method">
    <vt:lpwstr>Privileged</vt:lpwstr>
  </property>
  <property fmtid="{D5CDD505-2E9C-101B-9397-08002B2CF9AE}" pid="9" name="MSIP_Label_5298bb57-0865-4533-b52a-73e3ec5cfe93_Name">
    <vt:lpwstr>Commercial In Confidence</vt:lpwstr>
  </property>
  <property fmtid="{D5CDD505-2E9C-101B-9397-08002B2CF9AE}" pid="10" name="MSIP_Label_5298bb57-0865-4533-b52a-73e3ec5cfe93_SiteId">
    <vt:lpwstr>78d71610-c4a1-4bef-9f10-0192e83ee6d8</vt:lpwstr>
  </property>
  <property fmtid="{D5CDD505-2E9C-101B-9397-08002B2CF9AE}" pid="11" name="MSIP_Label_5298bb57-0865-4533-b52a-73e3ec5cfe93_ActionId">
    <vt:lpwstr>ac9fa38d-cd8f-4813-91d9-5100620c0e01</vt:lpwstr>
  </property>
  <property fmtid="{D5CDD505-2E9C-101B-9397-08002B2CF9AE}" pid="12" name="MSIP_Label_5298bb57-0865-4533-b52a-73e3ec5cfe93_ContentBits">
    <vt:lpwstr>1</vt:lpwstr>
  </property>
  <property fmtid="{D5CDD505-2E9C-101B-9397-08002B2CF9AE}" pid="13" name="MTC">
    <vt:lpwstr>266fa85f089dff7844f8a2f0843ea46edcf159eef22cb768a126be78</vt:lpwstr>
  </property>
</Properties>
</file>